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59" r:id="rId3"/>
    <p:sldId id="262" r:id="rId4"/>
    <p:sldId id="261" r:id="rId5"/>
    <p:sldId id="260" r:id="rId6"/>
    <p:sldId id="267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8755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9865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53970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1213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3521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37388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1619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85582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5513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2679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4602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2498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6708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7085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3411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4698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5706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C66F543-D3CF-4EF9-8846-1647CE114582}" type="datetimeFigureOut">
              <a:rPr lang="pt-PT" smtClean="0"/>
              <a:pPr/>
              <a:t>14-01-2015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3C5EAF3-4749-41D7-B3E2-8BF7187D504F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17429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2678" y="20766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PT" sz="4000" dirty="0" smtClean="0">
                <a:latin typeface="Arial" pitchFamily="34" charset="0"/>
                <a:cs typeface="Arial" pitchFamily="34" charset="0"/>
              </a:rPr>
              <a:t>Poema “Enquanto”,de António Gedeão</a:t>
            </a:r>
            <a:endParaRPr lang="pt-P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713785" y="5275385"/>
            <a:ext cx="4032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Trabalho realizado por:</a:t>
            </a:r>
          </a:p>
          <a:p>
            <a:r>
              <a:rPr lang="pt-PT" dirty="0" smtClean="0"/>
              <a:t>Alexandra Barros</a:t>
            </a:r>
          </a:p>
          <a:p>
            <a:r>
              <a:rPr lang="pt-PT" dirty="0" smtClean="0"/>
              <a:t>Cármen Monteiro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6533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PT" u="sng" dirty="0" smtClean="0"/>
              <a:t>António Gedeão </a:t>
            </a:r>
            <a:endParaRPr lang="pt-PT" u="sng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48803" y="1325562"/>
            <a:ext cx="10995058" cy="474393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Nome: Rómulo Vasco da Gama de 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arvalho;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Pseudónimo: António Gedeão;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Nasceu a 24 de Novembro de 1906 e faleceu a 19 de fevereiro de 1997;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Estudou no liceu Camões;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Foi professor de Física-Química;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Ficou conhecido por escrever: a pedra filosofal, lágrima de preta, e poema do homem rã.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P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Teve dois filhos Frederico de Carvalho formado em ciências, e Cristina Carvalho escritora.</a:t>
            </a:r>
            <a:endParaRPr lang="pt-PT" b="1" dirty="0" smtClean="0"/>
          </a:p>
        </p:txBody>
      </p:sp>
      <p:pic>
        <p:nvPicPr>
          <p:cNvPr id="4" name="Picture 2" descr="https://encrypted-tbn2.gstatic.com/images?q=tbn:ANd9GcSGKEXMbsvBc4GPpeOhmXWuQDor6RwoXi12-QY3MTJ3l-Ov6ESQa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304" y="1037322"/>
            <a:ext cx="2356834" cy="26111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8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171942"/>
            <a:ext cx="10515600" cy="1167462"/>
          </a:xfrm>
        </p:spPr>
        <p:txBody>
          <a:bodyPr>
            <a:normAutofit/>
          </a:bodyPr>
          <a:lstStyle/>
          <a:p>
            <a:pPr algn="ctr"/>
            <a:r>
              <a:rPr lang="pt-PT" sz="4400" u="sng" dirty="0"/>
              <a:t>B</a:t>
            </a:r>
            <a:r>
              <a:rPr lang="pt-PT" sz="4400" u="sng" dirty="0" smtClean="0"/>
              <a:t>ibliografia</a:t>
            </a:r>
            <a:endParaRPr lang="pt-PT" sz="4400" u="sng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35169" y="1146741"/>
            <a:ext cx="10233800" cy="4906850"/>
          </a:xfrm>
        </p:spPr>
        <p:txBody>
          <a:bodyPr>
            <a:norm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minha aldeia, Poema do amor, Pedra filosofal, Máquina do tempo ,Soneto, Viagem, Dez réis de esperança, Gota de água, Dor de alma;</a:t>
            </a:r>
            <a:r>
              <a:rPr lang="pt-PT" sz="1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António Gedeão foi poeta ,professor e historiador da ciência portuguesa, teve um papel importante na divulgação de temas científicos, colaborando em revistas da especialidade e organizando obras no campo de historias das ciências.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pt-PT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Revelou-se como poeta apenas em 1956,com a obra “movimento perpétuo”.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pt-PT" sz="1900" dirty="0">
              <a:solidFill>
                <a:schemeClr val="tx1"/>
              </a:solidFill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endParaRPr lang="pt-PT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15910" y="330438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PT" altLang="pt-P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PT" alt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7" name="Picture 9" descr="https://encrypted-tbn1.gstatic.com/images?q=tbn:ANd9GcQSQr8Rk4DXSC46ISAB1PZPIWZqfHOl8ZBBP5vKGvV1pyKKZIt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692" y="3600166"/>
            <a:ext cx="2176530" cy="2693724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61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https://encrypted-tbn1.gstatic.com/images?q=tbn:ANd9GcSYnBdxvrdmhj6HFDpCBljeA8kEYWDgEZsXQOKBuenZvKEZxfoxC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335" y="3166597"/>
            <a:ext cx="1949014" cy="3253954"/>
          </a:xfrm>
          <a:prstGeom prst="rect">
            <a:avLst/>
          </a:prstGeom>
          <a:ln w="12700" cap="rnd">
            <a:solidFill>
              <a:schemeClr val="tx2">
                <a:lumMod val="5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99" y="-122655"/>
            <a:ext cx="10515600" cy="1325563"/>
          </a:xfrm>
        </p:spPr>
        <p:txBody>
          <a:bodyPr/>
          <a:lstStyle/>
          <a:p>
            <a:pPr algn="ctr"/>
            <a:r>
              <a:rPr lang="pt-PT" u="sng" dirty="0" smtClean="0"/>
              <a:t>Poema </a:t>
            </a:r>
            <a:endParaRPr lang="pt-PT" u="sng" dirty="0"/>
          </a:p>
        </p:txBody>
      </p:sp>
      <p:sp>
        <p:nvSpPr>
          <p:cNvPr id="4" name="CaixaDeTexto 3"/>
          <p:cNvSpPr txBox="1"/>
          <p:nvPr/>
        </p:nvSpPr>
        <p:spPr>
          <a:xfrm>
            <a:off x="410472" y="895720"/>
            <a:ext cx="9386015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houver um homem caído de bruços no passeio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 um sargento que lhe volta o corpo com a ponta do pé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para ver como é;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o sangue gorgolejar das artérias abertas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 correr pelos interstícios das pedras,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pressuroso e vivo como vermelhas minhocas despertas;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</a:t>
            </a:r>
            <a:r>
              <a:rPr lang="pt-PT" sz="1600" dirty="0" smtClean="0">
                <a:latin typeface="Arial" pitchFamily="34" charset="0"/>
                <a:cs typeface="Arial" pitchFamily="34" charset="0"/>
              </a:rPr>
              <a:t>as crianças de olhos lívidos e redondos como luas,</a:t>
            </a:r>
          </a:p>
          <a:p>
            <a:r>
              <a:rPr lang="pt-PT" sz="1600" dirty="0" smtClean="0">
                <a:latin typeface="Arial" pitchFamily="34" charset="0"/>
                <a:cs typeface="Arial" pitchFamily="34" charset="0"/>
              </a:rPr>
              <a:t>órfãs de pais e de mães,</a:t>
            </a:r>
          </a:p>
          <a:p>
            <a:r>
              <a:rPr lang="pt-PT" sz="1600" dirty="0" smtClean="0">
                <a:latin typeface="Arial" pitchFamily="34" charset="0"/>
                <a:cs typeface="Arial" pitchFamily="34" charset="0"/>
              </a:rPr>
              <a:t>andarem </a:t>
            </a:r>
            <a:r>
              <a:rPr lang="pt-PT" sz="1600" dirty="0">
                <a:latin typeface="Arial" pitchFamily="34" charset="0"/>
                <a:cs typeface="Arial" pitchFamily="34" charset="0"/>
              </a:rPr>
              <a:t>acossadas pelas ruas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como matilhas de cães;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as aves tiverem de interromper o seu canto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com o coraçãozinho débil a saltar-lhes do peito fremente,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num silêncio de espanto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rasgado pelo grito da sereia estridente;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o grande pássaro de fogo e alumínio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cobrir o mundo com a sombra escaldante das suas asas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amassando na mesma lama de extermínio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os ossos dos homens e as traves das suas casas;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tudo isto acontecer, e o mais que se não diz por ser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verdade,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enquanto for preciso lutar até ao desespero da agonia,</a:t>
            </a: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o poeta escreverá com alcatrão nos muros da cidade</a:t>
            </a:r>
            <a:r>
              <a:rPr lang="pt-PT" sz="1600" i="1" dirty="0">
                <a:latin typeface="Arial" pitchFamily="34" charset="0"/>
                <a:cs typeface="Arial" pitchFamily="34" charset="0"/>
              </a:rPr>
              <a:t>:</a:t>
            </a:r>
            <a:endParaRPr lang="pt-PT" sz="1600" dirty="0">
              <a:latin typeface="Arial" pitchFamily="34" charset="0"/>
              <a:cs typeface="Arial" pitchFamily="34" charset="0"/>
            </a:endParaRPr>
          </a:p>
          <a:p>
            <a:r>
              <a:rPr lang="pt-PT" sz="1600" dirty="0">
                <a:latin typeface="Arial" pitchFamily="34" charset="0"/>
                <a:cs typeface="Arial" pitchFamily="34" charset="0"/>
              </a:rPr>
              <a:t>ABAIXO O MISTÉRIO DA POESIA</a:t>
            </a:r>
          </a:p>
          <a:p>
            <a:r>
              <a:rPr lang="pt-PT" sz="1600" i="1" dirty="0">
                <a:latin typeface="Arial" pitchFamily="34" charset="0"/>
                <a:cs typeface="Arial" pitchFamily="34" charset="0"/>
              </a:rPr>
              <a:t> </a:t>
            </a:r>
            <a:endParaRPr lang="pt-PT" sz="1600" dirty="0">
              <a:latin typeface="Arial" pitchFamily="34" charset="0"/>
              <a:cs typeface="Arial" pitchFamily="34" charset="0"/>
            </a:endParaRPr>
          </a:p>
          <a:p>
            <a:endParaRPr lang="pt-PT" sz="1050" dirty="0"/>
          </a:p>
          <a:p>
            <a:endParaRPr lang="pt-PT" sz="1050" dirty="0"/>
          </a:p>
        </p:txBody>
      </p:sp>
      <p:sp>
        <p:nvSpPr>
          <p:cNvPr id="5" name="CaixaDeTexto 4"/>
          <p:cNvSpPr txBox="1"/>
          <p:nvPr/>
        </p:nvSpPr>
        <p:spPr>
          <a:xfrm>
            <a:off x="9955370" y="6114479"/>
            <a:ext cx="2962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Páginas 84</a:t>
            </a:r>
            <a:endParaRPr lang="pt-PT" sz="2000" b="1" dirty="0"/>
          </a:p>
        </p:txBody>
      </p:sp>
    </p:spTree>
    <p:extLst>
      <p:ext uri="{BB962C8B-B14F-4D97-AF65-F5344CB8AC3E}">
        <p14:creationId xmlns:p14="http://schemas.microsoft.com/office/powerpoint/2010/main" val="7166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6800" y="20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PT" sz="4400" u="sng" dirty="0" smtClean="0"/>
              <a:t>Compreender</a:t>
            </a:r>
            <a:endParaRPr lang="pt-PT" sz="4400" u="sng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566800" y="1346345"/>
            <a:ext cx="10515599" cy="507523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Conjunção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subordinativa temporal.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1.2. </a:t>
            </a: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todas as vezes que e </a:t>
            </a: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sempre que.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2.1.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Por exemplo: guerra – </a:t>
            </a:r>
            <a:r>
              <a:rPr lang="pt-PT" sz="3600" dirty="0" err="1">
                <a:latin typeface="Arial" panose="020B0604020202020204" pitchFamily="34" charset="0"/>
                <a:cs typeface="Arial" panose="020B0604020202020204" pitchFamily="34" charset="0"/>
              </a:rPr>
              <a:t>vv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. 1-6; miséria e abandono – </a:t>
            </a:r>
            <a:r>
              <a:rPr lang="pt-PT" sz="3600" dirty="0" err="1">
                <a:latin typeface="Arial" panose="020B0604020202020204" pitchFamily="34" charset="0"/>
                <a:cs typeface="Arial" panose="020B0604020202020204" pitchFamily="34" charset="0"/>
              </a:rPr>
              <a:t>vv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. 7-10.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2.2.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É uma atitude que denota insensibilidade e desumanidade.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2.3.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O vocábulo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“gorgolejar”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(expelir em golfadas) tem um cariz onomatopaico, fazendo-nos ‘presenciar’ o ruído com que o sangue sai das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“artérias abertas”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PT" sz="3600" b="1" dirty="0">
                <a:latin typeface="Arial" panose="020B0604020202020204" pitchFamily="34" charset="0"/>
                <a:cs typeface="Arial" panose="020B0604020202020204" pitchFamily="34" charset="0"/>
              </a:rPr>
              <a:t>2.4.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Na primeira comparação, o sangue expelido das artérias é comparado a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“vermelhas minhocas despertas”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, focalizando a atenção do leitor na cor e no movimento do sangue que jorra do corpo; na segunda –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“olhos lívidos e redondos como luas”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– o sujeito poético evidencia os olhos esbugalhados e sem luz própria das crianças órfãs, vítimas da guerra; na terceira, os grupos de crianças são comparados a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“matilhas de cães” 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que andam </a:t>
            </a:r>
            <a:r>
              <a:rPr lang="pt-PT" sz="3600" i="1" dirty="0">
                <a:latin typeface="Arial" panose="020B0604020202020204" pitchFamily="34" charset="0"/>
                <a:cs typeface="Arial" panose="020B0604020202020204" pitchFamily="34" charset="0"/>
              </a:rPr>
              <a:t>“acossadas pelas ruas”</a:t>
            </a:r>
            <a:r>
              <a:rPr lang="pt-PT" sz="3600" dirty="0">
                <a:latin typeface="Arial" panose="020B0604020202020204" pitchFamily="34" charset="0"/>
                <a:cs typeface="Arial" panose="020B0604020202020204" pitchFamily="34" charset="0"/>
              </a:rPr>
              <a:t>, salientando a perseguição de que estas são alvo e a desgraça comum que as leva a juntarem-se em grupos.</a:t>
            </a:r>
          </a:p>
          <a:p>
            <a:pPr marL="0" indent="0">
              <a:buNone/>
            </a:pPr>
            <a:endParaRPr lang="pt-PT" sz="3200" dirty="0" smtClean="0"/>
          </a:p>
        </p:txBody>
      </p:sp>
    </p:spTree>
    <p:extLst>
      <p:ext uri="{BB962C8B-B14F-4D97-AF65-F5344CB8AC3E}">
        <p14:creationId xmlns:p14="http://schemas.microsoft.com/office/powerpoint/2010/main" val="263077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295" y="0"/>
            <a:ext cx="10515600" cy="1325563"/>
          </a:xfrm>
        </p:spPr>
        <p:txBody>
          <a:bodyPr/>
          <a:lstStyle/>
          <a:p>
            <a:pPr algn="ctr"/>
            <a:r>
              <a:rPr lang="pt-PT" u="sng" dirty="0"/>
              <a:t>Compreender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05294" y="1325564"/>
            <a:ext cx="10515601" cy="537657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2.5.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Avião de guerra ou de combate.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2.6.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Referimo-nos a </a:t>
            </a:r>
            <a:r>
              <a:rPr lang="pt-PT" sz="1800" i="1" dirty="0">
                <a:latin typeface="Arial" panose="020B0604020202020204" pitchFamily="34" charset="0"/>
                <a:cs typeface="Arial" panose="020B0604020202020204" pitchFamily="34" charset="0"/>
              </a:rPr>
              <a:t>“tudo isto”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, expressão que resume em si tudo o que anteriormente foi dito.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Sendo o alcatrão uma substância escura que, por conter resinas, se agarra com força às superfícies onde é colocada, o uso deste vocábulo pode ser interpretado na sua dupla significação: a cor, que remete para luto, e a perenidade que se pretende conferir à mensagem.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3.2.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Os dois pontos introduzem o último verso, uma espécie de palavra de ordem.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3.3.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As maiúsculas são uma espécie de grito do sujeito poético (cf. o uso atual deste recurso nas SMS e nas conversas na Internet com este mesmo objetivo).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PT" sz="18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Este poema adota uma visão comprometida com a realidade, fazendo a apologia da poesia como forma de intervenção social e de denúncia das injustiças.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83848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Profundidade</Template>
  <TotalTime>189</TotalTime>
  <Words>712</Words>
  <Application>Microsoft Office PowerPoint</Application>
  <PresentationFormat>Ecrã Panorâmico</PresentationFormat>
  <Paragraphs>58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</vt:lpstr>
      <vt:lpstr>Profundidade</vt:lpstr>
      <vt:lpstr>Poema “Enquanto”,de António Gedeão</vt:lpstr>
      <vt:lpstr>António Gedeão </vt:lpstr>
      <vt:lpstr>Bibliografia</vt:lpstr>
      <vt:lpstr>Poema </vt:lpstr>
      <vt:lpstr>Compreender</vt:lpstr>
      <vt:lpstr>Compreender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António Gedeão</dc:title>
  <dc:creator>Rosa de Jesus Gonçalves Peixoto Querido</dc:creator>
  <cp:lastModifiedBy>ALUNOS</cp:lastModifiedBy>
  <cp:revision>21</cp:revision>
  <dcterms:created xsi:type="dcterms:W3CDTF">2014-11-07T10:49:05Z</dcterms:created>
  <dcterms:modified xsi:type="dcterms:W3CDTF">2015-01-14T11:34:42Z</dcterms:modified>
</cp:coreProperties>
</file>